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Quantic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ntic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Quantic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Quantico-bold.fntdata"/><Relationship Id="rId18" Type="http://schemas.openxmlformats.org/officeDocument/2006/relationships/font" Target="fonts/Quantic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744c603f4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744c603f4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744c603f4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744c603f4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744c603f4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744c603f4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744c603f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744c603f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744c603f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744c603f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744c603f4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744c603f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744c603f4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744c603f4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744c603f4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744c603f4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744c603f4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744c603f4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744c603f4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744c603f4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744c603f4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744c603f4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ol-videogames.github.io/Paradox-Invasion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1" Type="http://schemas.openxmlformats.org/officeDocument/2006/relationships/image" Target="../media/image23.png"/><Relationship Id="rId10" Type="http://schemas.openxmlformats.org/officeDocument/2006/relationships/image" Target="../media/image8.png"/><Relationship Id="rId12" Type="http://schemas.openxmlformats.org/officeDocument/2006/relationships/image" Target="../media/image21.png"/><Relationship Id="rId9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openxmlformats.org/officeDocument/2006/relationships/image" Target="../media/image31.gif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22.gif"/><Relationship Id="rId8" Type="http://schemas.openxmlformats.org/officeDocument/2006/relationships/image" Target="../media/image3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11" Type="http://schemas.openxmlformats.org/officeDocument/2006/relationships/image" Target="../media/image40.gif"/><Relationship Id="rId10" Type="http://schemas.openxmlformats.org/officeDocument/2006/relationships/image" Target="../media/image43.gif"/><Relationship Id="rId9" Type="http://schemas.openxmlformats.org/officeDocument/2006/relationships/image" Target="../media/image47.gif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8" Type="http://schemas.openxmlformats.org/officeDocument/2006/relationships/image" Target="../media/image3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10" Type="http://schemas.openxmlformats.org/officeDocument/2006/relationships/image" Target="../media/image41.gif"/><Relationship Id="rId9" Type="http://schemas.openxmlformats.org/officeDocument/2006/relationships/image" Target="../media/image44.gif"/><Relationship Id="rId5" Type="http://schemas.openxmlformats.org/officeDocument/2006/relationships/image" Target="../media/image39.png"/><Relationship Id="rId6" Type="http://schemas.openxmlformats.org/officeDocument/2006/relationships/image" Target="../media/image30.png"/><Relationship Id="rId7" Type="http://schemas.openxmlformats.org/officeDocument/2006/relationships/image" Target="../media/image49.gif"/><Relationship Id="rId8" Type="http://schemas.openxmlformats.org/officeDocument/2006/relationships/image" Target="../media/image4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000" y="1047375"/>
            <a:ext cx="4754001" cy="23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671238" y="338712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Quantico"/>
                <a:ea typeface="Quantico"/>
                <a:cs typeface="Quantico"/>
                <a:sym typeface="Quantico"/>
              </a:rPr>
              <a:t>Iván Sánchez Míguez</a:t>
            </a:r>
            <a:endParaRPr b="1" sz="21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Quantico"/>
                <a:ea typeface="Quantico"/>
                <a:cs typeface="Quantico"/>
                <a:sym typeface="Quantico"/>
              </a:rPr>
              <a:t>Pablo Fernández Álvarez</a:t>
            </a:r>
            <a:endParaRPr b="1" sz="21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Quantico"/>
                <a:ea typeface="Quantico"/>
                <a:cs typeface="Quantico"/>
                <a:sym typeface="Quantico"/>
              </a:rPr>
              <a:t>Yojhan Steven García Peña</a:t>
            </a:r>
            <a:endParaRPr b="1" sz="21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Quantico"/>
                <a:ea typeface="Quantico"/>
                <a:cs typeface="Quantico"/>
                <a:sym typeface="Quantico"/>
              </a:rPr>
              <a:t>Aida Acha Muñoz</a:t>
            </a:r>
            <a:endParaRPr b="1" sz="21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088" y="3565375"/>
            <a:ext cx="1194175" cy="11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>
            <p:ph type="title"/>
          </p:nvPr>
        </p:nvSpPr>
        <p:spPr>
          <a:xfrm>
            <a:off x="819150" y="456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Quantico"/>
                <a:ea typeface="Quantico"/>
                <a:cs typeface="Quantico"/>
                <a:sym typeface="Quantico"/>
              </a:rPr>
              <a:t>Exploración:</a:t>
            </a:r>
            <a:endParaRPr b="1" sz="32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6" name="Google Shape;246;p22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39338" l="52766" r="5916" t="32188"/>
          <a:stretch/>
        </p:blipFill>
        <p:spPr>
          <a:xfrm>
            <a:off x="1170750" y="1477525"/>
            <a:ext cx="7154088" cy="27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 b="0" l="0" r="48202" t="0"/>
          <a:stretch/>
        </p:blipFill>
        <p:spPr>
          <a:xfrm flipH="1">
            <a:off x="2858275" y="2046738"/>
            <a:ext cx="870225" cy="10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>
            <p:ph type="title"/>
          </p:nvPr>
        </p:nvSpPr>
        <p:spPr>
          <a:xfrm>
            <a:off x="308100" y="1758725"/>
            <a:ext cx="8527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 u="sng">
                <a:solidFill>
                  <a:schemeClr val="hlink"/>
                </a:solidFill>
                <a:hlinkClick r:id="rId3"/>
              </a:rPr>
              <a:t>https://cool-videogames.github.io/Paradox-Invasion/</a:t>
            </a:r>
            <a:endParaRPr b="1" sz="2600" u="sng"/>
          </a:p>
        </p:txBody>
      </p:sp>
      <p:sp>
        <p:nvSpPr>
          <p:cNvPr id="255" name="Google Shape;255;p23"/>
          <p:cNvSpPr txBox="1"/>
          <p:nvPr>
            <p:ph idx="2" type="body"/>
          </p:nvPr>
        </p:nvSpPr>
        <p:spPr>
          <a:xfrm>
            <a:off x="1255875" y="720250"/>
            <a:ext cx="6842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3600" u="sng">
                <a:latin typeface="Quantico"/>
                <a:ea typeface="Quantico"/>
                <a:cs typeface="Quantico"/>
                <a:sym typeface="Quantico"/>
              </a:rPr>
              <a:t>ENLACE A NUESTRO GITHUB</a:t>
            </a:r>
            <a:endParaRPr b="1" sz="3600" u="sng"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type="title"/>
          </p:nvPr>
        </p:nvSpPr>
        <p:spPr>
          <a:xfrm>
            <a:off x="819150" y="169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latin typeface="Quantico"/>
                <a:ea typeface="Quantico"/>
                <a:cs typeface="Quantico"/>
                <a:sym typeface="Quantico"/>
              </a:rPr>
              <a:t>MUCHAS GRACIAS POR </a:t>
            </a:r>
            <a:endParaRPr b="1" sz="42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latin typeface="Quantico"/>
                <a:ea typeface="Quantico"/>
                <a:cs typeface="Quantico"/>
                <a:sym typeface="Quantico"/>
              </a:rPr>
              <a:t>SU ATENCIÓN!</a:t>
            </a:r>
            <a:endParaRPr b="1" sz="4200"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latin typeface="Quantico"/>
                <a:ea typeface="Quantico"/>
                <a:cs typeface="Quantico"/>
                <a:sym typeface="Quantico"/>
              </a:rPr>
              <a:t>Recordemos…..</a:t>
            </a:r>
            <a:endParaRPr b="1" sz="33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158150" y="158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Quantico"/>
              <a:ea typeface="Quantico"/>
              <a:cs typeface="Quantico"/>
              <a:sym typeface="Quantico"/>
            </a:endParaRPr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Font typeface="Quantico"/>
              <a:buChar char="-"/>
            </a:pPr>
            <a:r>
              <a:rPr b="1" lang="es" sz="2100">
                <a:latin typeface="Quantico"/>
                <a:ea typeface="Quantico"/>
                <a:cs typeface="Quantico"/>
                <a:sym typeface="Quantico"/>
              </a:rPr>
              <a:t>Género</a:t>
            </a:r>
            <a:r>
              <a:rPr b="1" lang="es" sz="2100">
                <a:latin typeface="Quantico"/>
                <a:ea typeface="Quantico"/>
                <a:cs typeface="Quantico"/>
                <a:sym typeface="Quantico"/>
              </a:rPr>
              <a:t>: estrategia y gestión de recursos</a:t>
            </a:r>
            <a:endParaRPr b="1" sz="21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Quantico"/>
              <a:ea typeface="Quantico"/>
              <a:cs typeface="Quantico"/>
              <a:sym typeface="Quantico"/>
            </a:endParaRPr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Font typeface="Quantico"/>
              <a:buChar char="-"/>
            </a:pPr>
            <a:r>
              <a:rPr b="1" lang="es" sz="2100">
                <a:latin typeface="Quantico"/>
                <a:ea typeface="Quantico"/>
                <a:cs typeface="Quantico"/>
                <a:sym typeface="Quantico"/>
              </a:rPr>
              <a:t>Background: </a:t>
            </a:r>
            <a:r>
              <a:rPr b="1" i="1" lang="es" sz="2100">
                <a:latin typeface="Quantico"/>
                <a:ea typeface="Quantico"/>
                <a:cs typeface="Quantico"/>
                <a:sym typeface="Quantico"/>
              </a:rPr>
              <a:t>ParadoxRey</a:t>
            </a:r>
            <a:r>
              <a:rPr b="1" lang="es" sz="2100">
                <a:latin typeface="Quantico"/>
                <a:ea typeface="Quantico"/>
                <a:cs typeface="Quantico"/>
                <a:sym typeface="Quantico"/>
              </a:rPr>
              <a:t> de </a:t>
            </a:r>
            <a:r>
              <a:rPr b="1" lang="es" sz="2100">
                <a:latin typeface="Quantico"/>
                <a:ea typeface="Quantico"/>
                <a:cs typeface="Quantico"/>
                <a:sym typeface="Quantico"/>
              </a:rPr>
              <a:t>Pío</a:t>
            </a:r>
            <a:r>
              <a:rPr b="1" lang="es" sz="2100">
                <a:latin typeface="Quantico"/>
                <a:ea typeface="Quantico"/>
                <a:cs typeface="Quantico"/>
                <a:sym typeface="Quantico"/>
              </a:rPr>
              <a:t> Baroja </a:t>
            </a:r>
            <a:endParaRPr b="1" sz="21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026" y="1152487"/>
            <a:ext cx="2758275" cy="33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918200" y="346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Quantico"/>
                <a:ea typeface="Quantico"/>
                <a:cs typeface="Quantico"/>
                <a:sym typeface="Quantico"/>
              </a:rPr>
              <a:t>Mecánicas</a:t>
            </a:r>
            <a:r>
              <a:rPr b="1" lang="es"/>
              <a:t>                                   </a:t>
            </a:r>
            <a:endParaRPr b="1"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 txBox="1"/>
          <p:nvPr>
            <p:ph idx="2" type="body"/>
          </p:nvPr>
        </p:nvSpPr>
        <p:spPr>
          <a:xfrm>
            <a:off x="3390625" y="1632413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075" y="1696700"/>
            <a:ext cx="884250" cy="10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600" y="1696687"/>
            <a:ext cx="884250" cy="105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588" y="1669271"/>
            <a:ext cx="884250" cy="1105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1150" y="1557872"/>
            <a:ext cx="884250" cy="121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8125" y="1641865"/>
            <a:ext cx="884250" cy="116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0575" y="507400"/>
            <a:ext cx="884250" cy="1050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5"/>
          <p:cNvCxnSpPr>
            <a:endCxn id="147" idx="0"/>
          </p:cNvCxnSpPr>
          <p:nvPr/>
        </p:nvCxnSpPr>
        <p:spPr>
          <a:xfrm>
            <a:off x="5030413" y="1018871"/>
            <a:ext cx="2046300" cy="6504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2" name="Google Shape;15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4285" y="1466425"/>
            <a:ext cx="1630050" cy="128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5"/>
          <p:cNvCxnSpPr/>
          <p:nvPr/>
        </p:nvCxnSpPr>
        <p:spPr>
          <a:xfrm flipH="1">
            <a:off x="2264125" y="997575"/>
            <a:ext cx="2079900" cy="997800"/>
          </a:xfrm>
          <a:prstGeom prst="bentConnector3">
            <a:avLst>
              <a:gd fmla="val 99666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/>
          <p:cNvCxnSpPr/>
          <p:nvPr/>
        </p:nvCxnSpPr>
        <p:spPr>
          <a:xfrm flipH="1">
            <a:off x="4138950" y="2564700"/>
            <a:ext cx="13866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5" name="Google Shape;15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5125" y="1231050"/>
            <a:ext cx="1212900" cy="15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 rotWithShape="1">
          <a:blip r:embed="rId11">
            <a:alphaModFix/>
          </a:blip>
          <a:srcRect b="53890" l="0" r="0" t="6930"/>
          <a:stretch/>
        </p:blipFill>
        <p:spPr>
          <a:xfrm>
            <a:off x="3975075" y="3099150"/>
            <a:ext cx="711300" cy="11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5"/>
          <p:cNvSpPr txBox="1"/>
          <p:nvPr/>
        </p:nvSpPr>
        <p:spPr>
          <a:xfrm>
            <a:off x="3006850" y="4315725"/>
            <a:ext cx="2264100" cy="18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5"/>
          <p:cNvPicPr preferRelativeResize="0"/>
          <p:nvPr/>
        </p:nvPicPr>
        <p:blipFill rotWithShape="1">
          <a:blip r:embed="rId11">
            <a:alphaModFix/>
          </a:blip>
          <a:srcRect b="-3043" l="16800" r="-16800" t="50105"/>
          <a:stretch/>
        </p:blipFill>
        <p:spPr>
          <a:xfrm>
            <a:off x="4920925" y="3063450"/>
            <a:ext cx="884100" cy="159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5"/>
          <p:cNvCxnSpPr>
            <a:stCxn id="152" idx="2"/>
            <a:endCxn id="156" idx="1"/>
          </p:cNvCxnSpPr>
          <p:nvPr/>
        </p:nvCxnSpPr>
        <p:spPr>
          <a:xfrm flipH="1" rot="-5400000">
            <a:off x="3136160" y="2840325"/>
            <a:ext cx="932100" cy="7458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5"/>
          <p:cNvCxnSpPr>
            <a:stCxn id="147" idx="2"/>
          </p:cNvCxnSpPr>
          <p:nvPr/>
        </p:nvCxnSpPr>
        <p:spPr>
          <a:xfrm rot="5400000">
            <a:off x="5908963" y="2426438"/>
            <a:ext cx="819600" cy="15159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1" name="Google Shape;16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9450" y="3679275"/>
            <a:ext cx="884250" cy="105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5"/>
          <p:cNvCxnSpPr>
            <a:endCxn id="155" idx="2"/>
          </p:cNvCxnSpPr>
          <p:nvPr/>
        </p:nvCxnSpPr>
        <p:spPr>
          <a:xfrm flipH="1" rot="10800000">
            <a:off x="1556475" y="2747175"/>
            <a:ext cx="5100" cy="79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5"/>
          <p:cNvCxnSpPr/>
          <p:nvPr/>
        </p:nvCxnSpPr>
        <p:spPr>
          <a:xfrm flipH="1">
            <a:off x="1556475" y="2950275"/>
            <a:ext cx="2100" cy="72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>
            <p:ph type="title"/>
          </p:nvPr>
        </p:nvSpPr>
        <p:spPr>
          <a:xfrm>
            <a:off x="782200" y="371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                                                  </a:t>
            </a:r>
            <a:r>
              <a:rPr b="1" lang="es" sz="3200">
                <a:latin typeface="Quantico"/>
                <a:ea typeface="Quantico"/>
                <a:cs typeface="Quantico"/>
                <a:sym typeface="Quantico"/>
              </a:rPr>
              <a:t>Dinámicas</a:t>
            </a:r>
            <a:endParaRPr b="1" sz="32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169" name="Google Shape;1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00" y="1165300"/>
            <a:ext cx="1498275" cy="177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 rotWithShape="1">
          <a:blip r:embed="rId4">
            <a:alphaModFix/>
          </a:blip>
          <a:srcRect b="1590" l="0" r="0" t="-1590"/>
          <a:stretch/>
        </p:blipFill>
        <p:spPr>
          <a:xfrm>
            <a:off x="6067075" y="1165288"/>
            <a:ext cx="1665875" cy="2222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6"/>
          <p:cNvCxnSpPr>
            <a:stCxn id="169" idx="3"/>
            <a:endCxn id="170" idx="1"/>
          </p:cNvCxnSpPr>
          <p:nvPr/>
        </p:nvCxnSpPr>
        <p:spPr>
          <a:xfrm>
            <a:off x="2921475" y="2055287"/>
            <a:ext cx="3145500" cy="22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16"/>
          <p:cNvSpPr txBox="1"/>
          <p:nvPr>
            <p:ph idx="1" type="body"/>
          </p:nvPr>
        </p:nvSpPr>
        <p:spPr>
          <a:xfrm>
            <a:off x="1423200" y="3487300"/>
            <a:ext cx="59763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Quantico"/>
                <a:ea typeface="Quantico"/>
                <a:cs typeface="Quantico"/>
                <a:sym typeface="Quantico"/>
              </a:rPr>
              <a:t>En las partidas siempre se </a:t>
            </a:r>
            <a:r>
              <a:rPr b="1" lang="es" sz="1600">
                <a:latin typeface="Quantico"/>
                <a:ea typeface="Quantico"/>
                <a:cs typeface="Quantico"/>
                <a:sym typeface="Quantico"/>
              </a:rPr>
              <a:t>romperá</a:t>
            </a:r>
            <a:r>
              <a:rPr b="1" lang="es" sz="1600">
                <a:latin typeface="Quantico"/>
                <a:ea typeface="Quantico"/>
                <a:cs typeface="Quantico"/>
                <a:sym typeface="Quantico"/>
              </a:rPr>
              <a:t> el trono y perderas, lo que cuenta es cuantas rondas hayas aguantado e intentar superar tu </a:t>
            </a:r>
            <a:r>
              <a:rPr b="1" lang="es" sz="1600">
                <a:latin typeface="Quantico"/>
                <a:ea typeface="Quantico"/>
                <a:cs typeface="Quantico"/>
                <a:sym typeface="Quantico"/>
              </a:rPr>
              <a:t>récord</a:t>
            </a:r>
            <a:r>
              <a:rPr b="1" lang="es" sz="1600">
                <a:latin typeface="Quantico"/>
                <a:ea typeface="Quantico"/>
                <a:cs typeface="Quantico"/>
                <a:sym typeface="Quantico"/>
              </a:rPr>
              <a:t> cada vez que vuelvas a jugar.</a:t>
            </a:r>
            <a:endParaRPr b="1" sz="16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173" name="Google Shape;1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175" y="719275"/>
            <a:ext cx="1029125" cy="10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4012" y="1362724"/>
            <a:ext cx="1284975" cy="1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8175" y="2055274"/>
            <a:ext cx="916200" cy="1317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type="title"/>
          </p:nvPr>
        </p:nvSpPr>
        <p:spPr>
          <a:xfrm>
            <a:off x="819150" y="555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300">
                <a:latin typeface="Quantico"/>
                <a:ea typeface="Quantico"/>
                <a:cs typeface="Quantico"/>
                <a:sym typeface="Quantico"/>
              </a:rPr>
              <a:t>HUD</a:t>
            </a:r>
            <a:endParaRPr b="1" sz="43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81" name="Google Shape;181;p17"/>
          <p:cNvSpPr txBox="1"/>
          <p:nvPr>
            <p:ph idx="1" type="body"/>
          </p:nvPr>
        </p:nvSpPr>
        <p:spPr>
          <a:xfrm>
            <a:off x="954075" y="4209625"/>
            <a:ext cx="75870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/>
              <a:t>          </a:t>
            </a:r>
            <a:r>
              <a:rPr b="1" lang="es" sz="1700" u="sng">
                <a:latin typeface="Quantico"/>
                <a:ea typeface="Quantico"/>
                <a:cs typeface="Quantico"/>
                <a:sym typeface="Quantico"/>
              </a:rPr>
              <a:t>R</a:t>
            </a:r>
            <a:r>
              <a:rPr b="1" lang="es" sz="2000" u="sng">
                <a:latin typeface="Quantico"/>
                <a:ea typeface="Quantico"/>
                <a:cs typeface="Quantico"/>
                <a:sym typeface="Quantico"/>
              </a:rPr>
              <a:t>ecursos</a:t>
            </a:r>
            <a:r>
              <a:rPr b="1" lang="es" sz="2000">
                <a:latin typeface="Quantico"/>
                <a:ea typeface="Quantico"/>
                <a:cs typeface="Quantico"/>
                <a:sym typeface="Quantico"/>
              </a:rPr>
              <a:t>               </a:t>
            </a:r>
            <a:r>
              <a:rPr b="1" lang="es" sz="2000" u="sng">
                <a:latin typeface="Quantico"/>
                <a:ea typeface="Quantico"/>
                <a:cs typeface="Quantico"/>
                <a:sym typeface="Quantico"/>
              </a:rPr>
              <a:t>Turnos</a:t>
            </a:r>
            <a:r>
              <a:rPr b="1" lang="es" sz="2000">
                <a:latin typeface="Quantico"/>
                <a:ea typeface="Quantico"/>
                <a:cs typeface="Quantico"/>
                <a:sym typeface="Quantico"/>
              </a:rPr>
              <a:t>           </a:t>
            </a:r>
            <a:r>
              <a:rPr b="1" lang="es" sz="2000" u="sng">
                <a:latin typeface="Quantico"/>
                <a:ea typeface="Quantico"/>
                <a:cs typeface="Quantico"/>
                <a:sym typeface="Quantico"/>
              </a:rPr>
              <a:t>Construcción</a:t>
            </a:r>
            <a:r>
              <a:rPr b="1" lang="es" sz="2000">
                <a:latin typeface="Quantico"/>
                <a:ea typeface="Quantico"/>
                <a:cs typeface="Quantico"/>
                <a:sym typeface="Quantico"/>
              </a:rPr>
              <a:t>     </a:t>
            </a:r>
            <a:r>
              <a:rPr b="1" lang="es" sz="2000" u="sng">
                <a:latin typeface="Quantico"/>
                <a:ea typeface="Quantico"/>
                <a:cs typeface="Quantico"/>
                <a:sym typeface="Quantico"/>
              </a:rPr>
              <a:t>Ajustes</a:t>
            </a:r>
            <a:endParaRPr b="1" sz="2000" u="sng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82" name="Google Shape;182;p17"/>
          <p:cNvSpPr txBox="1"/>
          <p:nvPr>
            <p:ph idx="2" type="body"/>
          </p:nvPr>
        </p:nvSpPr>
        <p:spPr>
          <a:xfrm>
            <a:off x="2327650" y="3183775"/>
            <a:ext cx="2126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3">
            <a:alphaModFix/>
          </a:blip>
          <a:srcRect b="3790" l="23634" r="24525" t="78465"/>
          <a:stretch/>
        </p:blipFill>
        <p:spPr>
          <a:xfrm>
            <a:off x="1455475" y="2892087"/>
            <a:ext cx="6233050" cy="1200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17"/>
          <p:cNvCxnSpPr/>
          <p:nvPr/>
        </p:nvCxnSpPr>
        <p:spPr>
          <a:xfrm rot="10800000">
            <a:off x="6069225" y="2497600"/>
            <a:ext cx="900" cy="51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p17"/>
          <p:cNvPicPr preferRelativeResize="0"/>
          <p:nvPr/>
        </p:nvPicPr>
        <p:blipFill rotWithShape="1">
          <a:blip r:embed="rId4">
            <a:alphaModFix/>
          </a:blip>
          <a:srcRect b="18306" l="55703" r="32381" t="51019"/>
          <a:stretch/>
        </p:blipFill>
        <p:spPr>
          <a:xfrm>
            <a:off x="5377770" y="463500"/>
            <a:ext cx="1382606" cy="200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17"/>
          <p:cNvCxnSpPr/>
          <p:nvPr/>
        </p:nvCxnSpPr>
        <p:spPr>
          <a:xfrm>
            <a:off x="6763675" y="1231050"/>
            <a:ext cx="445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17"/>
          <p:cNvCxnSpPr>
            <a:endCxn id="188" idx="3"/>
          </p:cNvCxnSpPr>
          <p:nvPr/>
        </p:nvCxnSpPr>
        <p:spPr>
          <a:xfrm rot="10800000">
            <a:off x="4534177" y="2193238"/>
            <a:ext cx="8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" name="Google Shape;188;p17"/>
          <p:cNvPicPr preferRelativeResize="0"/>
          <p:nvPr/>
        </p:nvPicPr>
        <p:blipFill rotWithShape="1">
          <a:blip r:embed="rId5">
            <a:alphaModFix/>
          </a:blip>
          <a:srcRect b="18381" l="66724" r="6813" t="65800"/>
          <a:stretch/>
        </p:blipFill>
        <p:spPr>
          <a:xfrm>
            <a:off x="2114550" y="1786425"/>
            <a:ext cx="2419627" cy="81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 rotWithShape="1">
          <a:blip r:embed="rId6">
            <a:alphaModFix/>
          </a:blip>
          <a:srcRect b="20216" l="66980" r="21322" t="39616"/>
          <a:stretch/>
        </p:blipFill>
        <p:spPr>
          <a:xfrm>
            <a:off x="7212775" y="431601"/>
            <a:ext cx="1069574" cy="20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type="title"/>
          </p:nvPr>
        </p:nvSpPr>
        <p:spPr>
          <a:xfrm>
            <a:off x="673075" y="268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Quantico"/>
                <a:ea typeface="Quantico"/>
                <a:cs typeface="Quantico"/>
                <a:sym typeface="Quantico"/>
              </a:rPr>
              <a:t>Cámara</a:t>
            </a:r>
            <a:r>
              <a:rPr b="1" lang="es">
                <a:latin typeface="Quantico"/>
                <a:ea typeface="Quantico"/>
                <a:cs typeface="Quantico"/>
                <a:sym typeface="Quantico"/>
              </a:rPr>
              <a:t> y mapa:</a:t>
            </a:r>
            <a:endParaRPr b="1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752325" y="790775"/>
            <a:ext cx="53472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700">
                <a:latin typeface="Quantico"/>
                <a:ea typeface="Quantico"/>
                <a:cs typeface="Quantico"/>
                <a:sym typeface="Quantico"/>
              </a:rPr>
              <a:t>La cámara podemos </a:t>
            </a:r>
            <a:r>
              <a:rPr b="1" lang="es" sz="1700">
                <a:latin typeface="Quantico"/>
                <a:ea typeface="Quantico"/>
                <a:cs typeface="Quantico"/>
                <a:sym typeface="Quantico"/>
              </a:rPr>
              <a:t>moverá</a:t>
            </a:r>
            <a:r>
              <a:rPr b="1" lang="es" sz="1700">
                <a:latin typeface="Quantico"/>
                <a:ea typeface="Quantico"/>
                <a:cs typeface="Quantico"/>
                <a:sym typeface="Quantico"/>
              </a:rPr>
              <a:t> con las teclas WASD</a:t>
            </a:r>
            <a:endParaRPr b="1" sz="17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911325" y="4088350"/>
            <a:ext cx="77307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900">
                <a:latin typeface="Quantico"/>
                <a:ea typeface="Quantico"/>
                <a:cs typeface="Quantico"/>
                <a:sym typeface="Quantico"/>
              </a:rPr>
              <a:t>En el mapa encontraremos </a:t>
            </a:r>
            <a:r>
              <a:rPr b="1" lang="es" sz="1900">
                <a:latin typeface="Quantico"/>
                <a:ea typeface="Quantico"/>
                <a:cs typeface="Quantico"/>
                <a:sym typeface="Quantico"/>
              </a:rPr>
              <a:t>obstáculos</a:t>
            </a:r>
            <a:r>
              <a:rPr b="1" lang="es" sz="1900">
                <a:latin typeface="Quantico"/>
                <a:ea typeface="Quantico"/>
                <a:cs typeface="Quantico"/>
                <a:sym typeface="Quantico"/>
              </a:rPr>
              <a:t> que podremos romper a cambio de dinero</a:t>
            </a:r>
            <a:endParaRPr b="1" sz="19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197" name="Google Shape;197;p18"/>
          <p:cNvPicPr preferRelativeResize="0"/>
          <p:nvPr/>
        </p:nvPicPr>
        <p:blipFill rotWithShape="1">
          <a:blip r:embed="rId3">
            <a:alphaModFix/>
          </a:blip>
          <a:srcRect b="36089" l="36555" r="29168" t="38188"/>
          <a:stretch/>
        </p:blipFill>
        <p:spPr>
          <a:xfrm>
            <a:off x="5425525" y="1662150"/>
            <a:ext cx="3216499" cy="15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50" y="1397315"/>
            <a:ext cx="4593075" cy="258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type="title"/>
          </p:nvPr>
        </p:nvSpPr>
        <p:spPr>
          <a:xfrm>
            <a:off x="819150" y="498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Estructuras: </a:t>
            </a:r>
            <a:endParaRPr b="1"/>
          </a:p>
        </p:txBody>
      </p:sp>
      <p:sp>
        <p:nvSpPr>
          <p:cNvPr id="204" name="Google Shape;204;p19"/>
          <p:cNvSpPr txBox="1"/>
          <p:nvPr>
            <p:ph idx="1" type="body"/>
          </p:nvPr>
        </p:nvSpPr>
        <p:spPr>
          <a:xfrm>
            <a:off x="819150" y="3678875"/>
            <a:ext cx="7317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    </a:t>
            </a:r>
            <a:r>
              <a:rPr b="1" lang="es" u="sng"/>
              <a:t>Choza Maestra</a:t>
            </a:r>
            <a:r>
              <a:rPr b="1" lang="es"/>
              <a:t>                        </a:t>
            </a:r>
            <a:r>
              <a:rPr b="1" lang="es" u="sng"/>
              <a:t>Cantera</a:t>
            </a:r>
            <a:r>
              <a:rPr b="1" lang="es"/>
              <a:t>                                           </a:t>
            </a:r>
            <a:r>
              <a:rPr b="1" lang="es" u="sng"/>
              <a:t>Granja</a:t>
            </a:r>
            <a:r>
              <a:rPr b="1" lang="es"/>
              <a:t>                                               </a:t>
            </a:r>
            <a:r>
              <a:rPr b="1" lang="es" u="sng"/>
              <a:t>Mina</a:t>
            </a:r>
            <a:endParaRPr b="1" u="sng"/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952875"/>
            <a:ext cx="1547665" cy="16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275" y="1952875"/>
            <a:ext cx="1424842" cy="16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800" y="1952875"/>
            <a:ext cx="2070157" cy="16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8850" y="1934988"/>
            <a:ext cx="1726000" cy="16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900" y="1083200"/>
            <a:ext cx="5712850" cy="32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6921" y="1083200"/>
            <a:ext cx="5712829" cy="32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6925" y="1083200"/>
            <a:ext cx="5712798" cy="32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title"/>
          </p:nvPr>
        </p:nvSpPr>
        <p:spPr>
          <a:xfrm>
            <a:off x="819150" y="498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Estructuras:</a:t>
            </a:r>
            <a:endParaRPr b="1"/>
          </a:p>
        </p:txBody>
      </p:sp>
      <p:sp>
        <p:nvSpPr>
          <p:cNvPr id="217" name="Google Shape;217;p20"/>
          <p:cNvSpPr txBox="1"/>
          <p:nvPr>
            <p:ph idx="1" type="body"/>
          </p:nvPr>
        </p:nvSpPr>
        <p:spPr>
          <a:xfrm>
            <a:off x="885913" y="3504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   </a:t>
            </a:r>
            <a:r>
              <a:rPr b="1" lang="es" u="sng"/>
              <a:t>Caballo de troya</a:t>
            </a:r>
            <a:r>
              <a:rPr lang="es"/>
              <a:t>                                    </a:t>
            </a:r>
            <a:r>
              <a:rPr b="1" lang="es" u="sng"/>
              <a:t>Muralla</a:t>
            </a:r>
            <a:r>
              <a:rPr b="1" lang="es"/>
              <a:t>                                  </a:t>
            </a:r>
            <a:r>
              <a:rPr b="1" lang="es" u="sng"/>
              <a:t>Torre arqueros</a:t>
            </a:r>
            <a:r>
              <a:rPr b="1" lang="es"/>
              <a:t>                     </a:t>
            </a:r>
            <a:r>
              <a:rPr b="1" lang="es" u="sng"/>
              <a:t>Torre vigilancia</a:t>
            </a:r>
            <a:r>
              <a:rPr b="1" lang="es" u="sng"/>
              <a:t>                 </a:t>
            </a:r>
            <a:endParaRPr b="1" u="sng"/>
          </a:p>
        </p:txBody>
      </p:sp>
      <p:pic>
        <p:nvPicPr>
          <p:cNvPr id="218" name="Google Shape;2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125" y="2640275"/>
            <a:ext cx="755750" cy="7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763" y="2640275"/>
            <a:ext cx="755750" cy="7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9638" y="1473563"/>
            <a:ext cx="804425" cy="20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2625" y="1566200"/>
            <a:ext cx="1517900" cy="18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925" y="1566188"/>
            <a:ext cx="2011125" cy="20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5875" y="723900"/>
            <a:ext cx="65722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5875" y="723900"/>
            <a:ext cx="65722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5875" y="723913"/>
            <a:ext cx="65722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5875" y="723900"/>
            <a:ext cx="657225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type="title"/>
          </p:nvPr>
        </p:nvSpPr>
        <p:spPr>
          <a:xfrm>
            <a:off x="819150" y="498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Estructuras:</a:t>
            </a:r>
            <a:endParaRPr b="1"/>
          </a:p>
        </p:txBody>
      </p:sp>
      <p:sp>
        <p:nvSpPr>
          <p:cNvPr id="232" name="Google Shape;232;p21"/>
          <p:cNvSpPr txBox="1"/>
          <p:nvPr>
            <p:ph idx="2" type="body"/>
          </p:nvPr>
        </p:nvSpPr>
        <p:spPr>
          <a:xfrm>
            <a:off x="583972" y="3597500"/>
            <a:ext cx="8185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/>
              <a:t>             </a:t>
            </a:r>
            <a:r>
              <a:rPr b="1" lang="es" u="sng"/>
              <a:t>Bunker</a:t>
            </a:r>
            <a:r>
              <a:rPr lang="es"/>
              <a:t>                                    </a:t>
            </a:r>
            <a:r>
              <a:rPr b="1" lang="es" u="sng"/>
              <a:t>Trampa Suelo</a:t>
            </a:r>
            <a:r>
              <a:rPr lang="es"/>
              <a:t>                       </a:t>
            </a:r>
            <a:r>
              <a:rPr b="1" lang="es" u="sng"/>
              <a:t>Trampa osos</a:t>
            </a:r>
            <a:r>
              <a:rPr lang="es"/>
              <a:t>                                 </a:t>
            </a:r>
            <a:r>
              <a:rPr b="1" lang="es" u="sng"/>
              <a:t>Taberna</a:t>
            </a:r>
            <a:endParaRPr b="1" u="sng"/>
          </a:p>
        </p:txBody>
      </p:sp>
      <p:pic>
        <p:nvPicPr>
          <p:cNvPr id="233" name="Google Shape;2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75" y="1639550"/>
            <a:ext cx="1764900" cy="19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050" y="1948100"/>
            <a:ext cx="1682675" cy="16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906" y="2221775"/>
            <a:ext cx="1375725" cy="13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799" y="1948101"/>
            <a:ext cx="2548667" cy="15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2175" y="498925"/>
            <a:ext cx="65722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2175" y="498925"/>
            <a:ext cx="65722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2175" y="498925"/>
            <a:ext cx="65722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175" y="498925"/>
            <a:ext cx="657225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